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0"/>
  </p:notesMasterIdLst>
  <p:handoutMasterIdLst>
    <p:handoutMasterId r:id="rId11"/>
  </p:handoutMasterIdLst>
  <p:sldIdLst>
    <p:sldId id="266" r:id="rId2"/>
    <p:sldId id="287" r:id="rId3"/>
    <p:sldId id="286" r:id="rId4"/>
    <p:sldId id="288" r:id="rId5"/>
    <p:sldId id="289" r:id="rId6"/>
    <p:sldId id="290" r:id="rId7"/>
    <p:sldId id="291" r:id="rId8"/>
    <p:sldId id="292" r:id="rId9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65EC40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100" d="100"/>
          <a:sy n="100" d="100"/>
        </p:scale>
        <p:origin x="616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2020/7/2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2020/7/2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80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70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80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39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875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2.wmf"/><Relationship Id="rId4" Type="http://schemas.openxmlformats.org/officeDocument/2006/relationships/image" Target="../media/image3.png"/><Relationship Id="rId9" Type="http://schemas.openxmlformats.org/officeDocument/2006/relationships/package" Target="../embeddings/Microsoft_Excel____1.xls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0.png"/><Relationship Id="rId12" Type="http://schemas.openxmlformats.org/officeDocument/2006/relationships/image" Target="../media/image13.jpeg"/><Relationship Id="rId1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6" Type="http://schemas.openxmlformats.org/officeDocument/2006/relationships/package" Target="../embeddings/Microsoft_Excel____2.xlsx"/><Relationship Id="rId1" Type="http://schemas.openxmlformats.org/officeDocument/2006/relationships/vmlDrawing" Target="../drawings/vmlDrawing2.v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9.pn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microsoft.com/office/2007/relationships/hdphoto" Target="../media/hdphoto2.wdp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7.bin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18.wmf"/><Relationship Id="rId4" Type="http://schemas.openxmlformats.org/officeDocument/2006/relationships/image" Target="../media/image21.pn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20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4.png"/><Relationship Id="rId11" Type="http://schemas.openxmlformats.org/officeDocument/2006/relationships/image" Target="../media/image23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2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26.wmf"/><Relationship Id="rId4" Type="http://schemas.openxmlformats.org/officeDocument/2006/relationships/image" Target="../media/image27.png"/><Relationship Id="rId9" Type="http://schemas.openxmlformats.org/officeDocument/2006/relationships/package" Target="../embeddings/Microsoft_Excel____3.xls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___4.xlsx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May 2020 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- AT100 (T99X171.00</a:t>
            </a:r>
            <a:r>
              <a:rPr lang="en-US" altLang="zh-TW" sz="3600" b="1" dirty="0" smtClean="0">
                <a:latin typeface="Calibri" pitchFamily="34" charset="0"/>
              </a:rPr>
              <a:t>)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86350" y="4097060"/>
            <a:ext cx="405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 </a:t>
            </a:r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June 2020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Luu Mien</a:t>
            </a: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88504" y="908720"/>
            <a:ext cx="9001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5 June 2020,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[BFX-AT100]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May 2020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Mass 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pPr eaLnBrk="0" hangingPunct="0"/>
            <a:endParaRPr lang="en-US" altLang="zh-TW" sz="1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power on (Critical)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No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(Critical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LED lens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cosmetic defect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(Minor)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Gift-box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damaged (Minor) : 1/500pcs (0.2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cable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output to TV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(Minor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2/500pcs (0.4%)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6. Ethernet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cable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NG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(Minor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528772"/>
              </p:ext>
            </p:extLst>
          </p:nvPr>
        </p:nvGraphicFramePr>
        <p:xfrm>
          <a:off x="72736" y="517890"/>
          <a:ext cx="9030074" cy="4338816"/>
        </p:xfrm>
        <a:graphic>
          <a:graphicData uri="http://schemas.openxmlformats.org/drawingml/2006/table">
            <a:tbl>
              <a:tblPr/>
              <a:tblGrid>
                <a:gridCol w="9737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137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284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6705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1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power on 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VI and found out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solder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splashes on PCBA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(pictures below)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1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  <a:sym typeface="Wingdings" panose="05000000000000000000" pitchFamily="2" charset="2"/>
                      </a:endParaRPr>
                    </a:p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      May be in touching up process at PTH, operator did not operate carefully lead to this phenomenon. PTH VI also did not check carefully lead to escaped the defect.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2. X-Ray inspection: no issue found.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3. Checked the power: P5V, P3V3, P1V8, P1V8_EMMC, P1V2, P2V5, VDDCPU and VDDEE --&gt; found out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PP_PWR_IN no output.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Checked console information --&gt; no issue found.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Suspect </a:t>
                      </a:r>
                      <a:r>
                        <a:rPr lang="en-US" sz="1000" dirty="0" smtClean="0">
                          <a:solidFill>
                            <a:srgbClr val="FF0000"/>
                          </a:solidFill>
                          <a:latin typeface="+mn-lt"/>
                          <a:cs typeface="Calibri" panose="020F0502020204030204" pitchFamily="34" charset="0"/>
                        </a:rPr>
                        <a:t>U308 (IC SW 2.5~6.5V SMD WSON6 GP TPS25200) component issue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Showed a quality alert for solder splashes on PCBA issue and re-trained PTH operator need check carefully to avoid defect escape.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Used a multi-meter to check internal impedance of U308 component found out the U308_PIN6 (IN) short to GND, result as below: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Changed new U308 component then pass.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Suspect EOS issue make U308 damaged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Every shift TE Engineer to check ESD status of  all power cable, HDMI cable for test station.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 Add ion fan on the assembly station and PCBA testing station to preventive ESD issue during processing.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Please see below attached file for detail report</a:t>
                      </a: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: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PE-Frank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Thiep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power on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248366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864" y="1231512"/>
            <a:ext cx="1474256" cy="6476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039" y="1190872"/>
            <a:ext cx="1361441" cy="6957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6864" y="3060390"/>
            <a:ext cx="2906816" cy="103693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773" y="1930938"/>
            <a:ext cx="2485666" cy="875452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659895"/>
              </p:ext>
            </p:extLst>
          </p:nvPr>
        </p:nvGraphicFramePr>
        <p:xfrm>
          <a:off x="5373406" y="4219438"/>
          <a:ext cx="814034" cy="686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工作表" showAsIcon="1" r:id="rId9" imgW="914400" imgH="771480" progId="Excel.Sheet.12">
                  <p:embed/>
                </p:oleObj>
              </mc:Choice>
              <mc:Fallback>
                <p:oleObj name="工作表" showAsIcon="1" r:id="rId9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73406" y="4219438"/>
                        <a:ext cx="814034" cy="6868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93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3648222"/>
              </p:ext>
            </p:extLst>
          </p:nvPr>
        </p:nvGraphicFramePr>
        <p:xfrm>
          <a:off x="72736" y="517890"/>
          <a:ext cx="9030074" cy="4334218"/>
        </p:xfrm>
        <a:graphic>
          <a:graphicData uri="http://schemas.openxmlformats.org/drawingml/2006/table">
            <a:tbl>
              <a:tblPr/>
              <a:tblGrid>
                <a:gridCol w="10245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369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5133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693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HDMI output.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</a:rPr>
                        <a:t>Checked history. This unit was passed all stations smoothly.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dirty="0" smtClean="0">
                        <a:latin typeface="+mn-lt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Visual inspection and  X-Ray inspection no issue found.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3.    OTT boot up normal but not HDMI signal out.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4.   Checked the power: P5V, P3V3, P1V8, P1V8_EMMC, P1V2, P2V5,VDDCPU and VDDEE are  system clock no issue found.</a:t>
                      </a: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5. Checked console information --&gt; no issue found</a:t>
                      </a:r>
                    </a:p>
                    <a:p>
                      <a:pPr marL="342900" indent="-34290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Suspect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Soc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component issue.</a:t>
                      </a:r>
                      <a:endParaRPr lang="en-US" sz="1000" dirty="0" smtClean="0">
                        <a:latin typeface="+mn-lt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Used a multi-meter to check impedance of 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Soc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component for all HDMI PIN -&gt; found out U1_PIN R43 (HDMI_SDA) and U1_PIN N41 (HDMI_SCL) short to GND, result as below: 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2. Changed new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Soc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component and </a:t>
                      </a:r>
                      <a:r>
                        <a:rPr lang="en-US" altLang="zh-TW" sz="1000" kern="0" dirty="0" err="1" smtClean="0">
                          <a:latin typeface="+mn-lt"/>
                          <a:cs typeface="Calibri" pitchFamily="34" charset="0"/>
                        </a:rPr>
                        <a:t>eMMC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then pass.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  <a:sym typeface="Wingdings" panose="05000000000000000000" pitchFamily="2" charset="2"/>
                        </a:rPr>
                        <a:t> Suspect EOS issue make SOC damaged </a:t>
                      </a:r>
                      <a:endParaRPr lang="en-US" altLang="zh-TW" sz="100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Every shift TE Engineer to check ESD status of  all power cable, HDMI cable for test station.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 Add ion fan on the assembly station and PCBA testing station to preventive ESD issue during processing.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TW" sz="1000" kern="120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Please see below attached file for detail report</a:t>
                      </a: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lang="en-US" altLang="zh-TW" sz="1000" kern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PE-Frank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PE-Frank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Thiep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5042" y="248366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122" y="1173020"/>
            <a:ext cx="3001246" cy="12192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187745" y="2679266"/>
            <a:ext cx="3311618" cy="863183"/>
            <a:chOff x="1415448" y="2841325"/>
            <a:chExt cx="3311618" cy="863183"/>
          </a:xfrm>
        </p:grpSpPr>
        <p:grpSp>
          <p:nvGrpSpPr>
            <p:cNvPr id="10" name="Group 9"/>
            <p:cNvGrpSpPr/>
            <p:nvPr/>
          </p:nvGrpSpPr>
          <p:grpSpPr>
            <a:xfrm>
              <a:off x="1415448" y="2841326"/>
              <a:ext cx="713578" cy="812812"/>
              <a:chOff x="74549" y="1667053"/>
              <a:chExt cx="2736060" cy="3240360"/>
            </a:xfrm>
          </p:grpSpPr>
          <p:pic>
            <p:nvPicPr>
              <p:cNvPr id="11" name="Picture 10"/>
              <p:cNvPicPr>
                <a:picLocks noChangeAspect="1" noChangeArrowheads="1"/>
              </p:cNvPicPr>
              <p:nvPr/>
            </p:nvPicPr>
            <p:blipFill>
              <a:blip r:embed="rId5">
                <a:grayscl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colorTemperature colorTemp="47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549" y="1667053"/>
                <a:ext cx="2736060" cy="2745226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16" name="Rounded Rectangle 15"/>
              <p:cNvSpPr/>
              <p:nvPr/>
            </p:nvSpPr>
            <p:spPr>
              <a:xfrm>
                <a:off x="450285" y="4412279"/>
                <a:ext cx="1795062" cy="495134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200" dirty="0" err="1">
                    <a:solidFill>
                      <a:schemeClr val="tx1"/>
                    </a:solidFill>
                  </a:rPr>
                  <a:t>Soc</a:t>
                </a:r>
                <a:r>
                  <a:rPr lang="en-US" sz="12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2149346" y="2841326"/>
              <a:ext cx="774451" cy="806592"/>
              <a:chOff x="3037371" y="1668599"/>
              <a:chExt cx="2723284" cy="2991247"/>
            </a:xfrm>
          </p:grpSpPr>
          <p:pic>
            <p:nvPicPr>
              <p:cNvPr id="18" name="Picture 17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3037371" y="1668599"/>
                <a:ext cx="1334206" cy="2480961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pic>
            <p:nvPicPr>
              <p:cNvPr id="19" name="Picture 1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colorTemperature colorTemp="72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7154" y="1678125"/>
                <a:ext cx="1333501" cy="2470956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20" name="Rounded Rectangle 19"/>
              <p:cNvSpPr/>
              <p:nvPr/>
            </p:nvSpPr>
            <p:spPr>
              <a:xfrm>
                <a:off x="3391453" y="4164712"/>
                <a:ext cx="1795062" cy="495134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100" dirty="0" smtClean="0">
                    <a:solidFill>
                      <a:schemeClr val="tx1"/>
                    </a:solidFill>
                  </a:rPr>
                  <a:t>DDR</a:t>
                </a:r>
                <a:endParaRPr lang="en-US" sz="11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2949762" y="2841327"/>
              <a:ext cx="550632" cy="806591"/>
              <a:chOff x="5976900" y="1728279"/>
              <a:chExt cx="1854860" cy="2409566"/>
            </a:xfrm>
          </p:grpSpPr>
          <p:pic>
            <p:nvPicPr>
              <p:cNvPr id="22" name="Picture 21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colorTemperature colorTemp="53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76900" y="1728279"/>
                <a:ext cx="1758912" cy="1998128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23" name="Rounded Rectangle 22"/>
              <p:cNvSpPr/>
              <p:nvPr/>
            </p:nvSpPr>
            <p:spPr>
              <a:xfrm>
                <a:off x="6088660" y="3785401"/>
                <a:ext cx="1743100" cy="352444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800" dirty="0" smtClean="0">
                    <a:solidFill>
                      <a:schemeClr val="tx1"/>
                    </a:solidFill>
                  </a:rPr>
                  <a:t>EMMC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3539252" y="2842708"/>
              <a:ext cx="549282" cy="861800"/>
              <a:chOff x="8265851" y="1728282"/>
              <a:chExt cx="885985" cy="2210241"/>
            </a:xfrm>
          </p:grpSpPr>
          <p:pic>
            <p:nvPicPr>
              <p:cNvPr id="25" name="Picture 24"/>
              <p:cNvPicPr>
                <a:picLocks noChangeAspect="1" noChangeArrowheads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 bwMode="auto">
              <a:xfrm>
                <a:off x="8332685" y="1728282"/>
                <a:ext cx="819151" cy="1715423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26" name="Rounded Rectangle 25"/>
              <p:cNvSpPr/>
              <p:nvPr/>
            </p:nvSpPr>
            <p:spPr>
              <a:xfrm>
                <a:off x="8265851" y="3443704"/>
                <a:ext cx="839986" cy="494819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700" dirty="0">
                    <a:solidFill>
                      <a:schemeClr val="tx1"/>
                    </a:solidFill>
                  </a:rPr>
                  <a:t>FIL1401 FIL1402 </a:t>
                </a:r>
                <a:r>
                  <a:rPr lang="en-US" sz="700" dirty="0" smtClean="0">
                    <a:solidFill>
                      <a:schemeClr val="tx1"/>
                    </a:solidFill>
                  </a:rPr>
                  <a:t> </a:t>
                </a: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4109133" y="2841325"/>
              <a:ext cx="617933" cy="851655"/>
              <a:chOff x="10038807" y="1694451"/>
              <a:chExt cx="1666925" cy="2438392"/>
            </a:xfrm>
          </p:grpSpPr>
          <p:pic>
            <p:nvPicPr>
              <p:cNvPr id="28" name="Picture 27"/>
              <p:cNvPicPr>
                <a:picLocks noChangeAspect="1" noChangeArrowheads="1"/>
              </p:cNvPicPr>
              <p:nvPr/>
            </p:nvPicPr>
            <p:blipFill>
              <a:blip r:embed="rId13"/>
              <a:srcRect/>
              <a:stretch>
                <a:fillRect/>
              </a:stretch>
            </p:blipFill>
            <p:spPr bwMode="auto">
              <a:xfrm>
                <a:off x="10038807" y="1694451"/>
                <a:ext cx="1666925" cy="1914166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29" name="Rounded Rectangle 28"/>
              <p:cNvSpPr/>
              <p:nvPr/>
            </p:nvSpPr>
            <p:spPr>
              <a:xfrm>
                <a:off x="10087968" y="3666037"/>
                <a:ext cx="1539057" cy="466806"/>
              </a:xfrm>
              <a:prstGeom prst="roundRec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050" dirty="0" smtClean="0">
                    <a:solidFill>
                      <a:schemeClr val="tx1"/>
                    </a:solidFill>
                  </a:rPr>
                  <a:t>U1001</a:t>
                </a:r>
                <a:endParaRPr lang="en-US" sz="1050" dirty="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58357" y="1633143"/>
            <a:ext cx="1967563" cy="973700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789538"/>
              </p:ext>
            </p:extLst>
          </p:nvPr>
        </p:nvGraphicFramePr>
        <p:xfrm>
          <a:off x="5364480" y="4305475"/>
          <a:ext cx="914400" cy="62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工作表" showAsIcon="1" r:id="rId16" imgW="914400" imgH="771480" progId="Excel.Sheet.12">
                  <p:embed/>
                </p:oleObj>
              </mc:Choice>
              <mc:Fallback>
                <p:oleObj name="工作表" showAsIcon="1" r:id="rId16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364480" y="4305475"/>
                        <a:ext cx="914400" cy="622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605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986869"/>
              </p:ext>
            </p:extLst>
          </p:nvPr>
        </p:nvGraphicFramePr>
        <p:xfrm>
          <a:off x="72736" y="517891"/>
          <a:ext cx="9030074" cy="4390659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Led lens cosmetic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defect</a:t>
                      </a:r>
                      <a:endParaRPr lang="en-US" altLang="zh-TW" sz="11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This issue is from incoming material issue.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The defect of the light pipe is </a:t>
                      </a:r>
                      <a:r>
                        <a:rPr lang="en-US" altLang="zh-CN" sz="1050" dirty="0" smtClean="0"/>
                        <a:t>Short shot, which is a common phenomenon of the shaping adjuster, and can be improved by adjusting the molding parameters.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This defective product should be produced in the process of </a:t>
                      </a:r>
                      <a:r>
                        <a:rPr lang="en-US" altLang="zh-CN" sz="1050" dirty="0" smtClean="0"/>
                        <a:t>adjusting the machine. It is mixed into the normal product due to not being cleaned in time.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dirty="0" smtClean="0"/>
                        <a:t>QC failed to detect it during sampling inspection.</a:t>
                      </a:r>
                      <a:endParaRPr lang="zh-TW" altLang="en-US" sz="1050" dirty="0" smtClean="0"/>
                    </a:p>
                    <a:p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Top case was covered by a protective film. Operator at Assembly station did not check carefully before assembling housing.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Operator at VI station also did not check visual carefully lead to escaped.</a:t>
                      </a:r>
                      <a:endParaRPr lang="en-US" sz="105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and send the defect to vendor for further analysis and give out </a:t>
                      </a:r>
                      <a:r>
                        <a:rPr lang="en-US" altLang="zh-TW" sz="1050" b="1" kern="0" dirty="0" smtClean="0">
                          <a:latin typeface="+mn-lt"/>
                          <a:cs typeface="Calibri" pitchFamily="34" charset="0"/>
                        </a:rPr>
                        <a:t>vendor’s action: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- </a:t>
                      </a:r>
                      <a:r>
                        <a:rPr lang="en-US" altLang="zh-TW" sz="1050" dirty="0" smtClean="0"/>
                        <a:t>The products produced during the adjustment shall be separately labeled and placed. After the adjustment is OK, it shall be scrapped.</a:t>
                      </a:r>
                      <a:endParaRPr lang="zh-TW" altLang="en-US" sz="1050" dirty="0" smtClean="0"/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- </a:t>
                      </a:r>
                      <a:r>
                        <a:rPr lang="en-US" altLang="zh-CN" sz="1050" dirty="0" smtClean="0"/>
                        <a:t>After handling the machine abnormalities, the first 5 mold products are directly isolated and discarded.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- </a:t>
                      </a:r>
                      <a:r>
                        <a:rPr lang="en-US" altLang="zh-TW" sz="1050" dirty="0" smtClean="0"/>
                        <a:t>QC to confirm OK before starting production</a:t>
                      </a:r>
                      <a:endParaRPr lang="en-US" altLang="zh-TW" sz="105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    Please refer to below attached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file for vendor’s report.</a:t>
                      </a: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 algn="l">
                        <a:buFont typeface="Wingdings" panose="05000000000000000000" pitchFamily="2" charset="2"/>
                        <a:buNone/>
                      </a:pPr>
                      <a:endParaRPr lang="en-US" altLang="zh-TW" sz="110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- Showed and re-trained operator at assembly and VI station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100" baseline="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Ø"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IPQC keep sample check and audit daily in production line. (IPQC depend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on Assembly and VI SOP and Quality Alert to sample check)</a:t>
                      </a:r>
                      <a:endParaRPr lang="en-US" altLang="zh-TW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Loi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IPQC-Tam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23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Led Lens cosmetic defect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03662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56" y="2420427"/>
            <a:ext cx="1451264" cy="1093855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185865"/>
              </p:ext>
            </p:extLst>
          </p:nvPr>
        </p:nvGraphicFramePr>
        <p:xfrm>
          <a:off x="7244080" y="4531360"/>
          <a:ext cx="747957" cy="496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44080" y="4531360"/>
                        <a:ext cx="747957" cy="496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0492749"/>
              </p:ext>
            </p:extLst>
          </p:nvPr>
        </p:nvGraphicFramePr>
        <p:xfrm>
          <a:off x="4988285" y="2491019"/>
          <a:ext cx="10922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name="Acrobat Document" showAsIcon="1" r:id="rId7" imgW="914400" imgH="771480" progId="AcroExch.Document.DC">
                  <p:embed/>
                </p:oleObj>
              </mc:Choice>
              <mc:Fallback>
                <p:oleObj name="Acrobat Document" showAsIcon="1" r:id="rId7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88285" y="2491019"/>
                        <a:ext cx="10922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9453491"/>
              </p:ext>
            </p:extLst>
          </p:nvPr>
        </p:nvGraphicFramePr>
        <p:xfrm>
          <a:off x="4587772" y="3517128"/>
          <a:ext cx="729323" cy="615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0" name="Acrobat Document" showAsIcon="1" r:id="rId9" imgW="914400" imgH="771480" progId="AcroExch.Document.DC">
                  <p:embed/>
                </p:oleObj>
              </mc:Choice>
              <mc:Fallback>
                <p:oleObj name="Acrobat Document" showAsIcon="1" r:id="rId9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87772" y="3517128"/>
                        <a:ext cx="729323" cy="6153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6882754"/>
              </p:ext>
            </p:extLst>
          </p:nvPr>
        </p:nvGraphicFramePr>
        <p:xfrm>
          <a:off x="5880239" y="3502910"/>
          <a:ext cx="746173" cy="629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1" name="Acrobat Document" showAsIcon="1" r:id="rId11" imgW="914400" imgH="771480" progId="AcroExch.Document.DC">
                  <p:embed/>
                </p:oleObj>
              </mc:Choice>
              <mc:Fallback>
                <p:oleObj name="Acrobat Document" showAsIcon="1" r:id="rId11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880239" y="3502910"/>
                        <a:ext cx="746173" cy="6295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物件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1107110"/>
              </p:ext>
            </p:extLst>
          </p:nvPr>
        </p:nvGraphicFramePr>
        <p:xfrm>
          <a:off x="6140450" y="2487402"/>
          <a:ext cx="914400" cy="565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2" name="Acrobat Document" showAsIcon="1" r:id="rId13" imgW="914400" imgH="768240" progId="AcroExch.Document.DC">
                  <p:embed/>
                </p:oleObj>
              </mc:Choice>
              <mc:Fallback>
                <p:oleObj name="Acrobat Document" showAsIcon="1" r:id="rId13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40450" y="2487402"/>
                        <a:ext cx="914400" cy="5655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3461908"/>
              </p:ext>
            </p:extLst>
          </p:nvPr>
        </p:nvGraphicFramePr>
        <p:xfrm>
          <a:off x="72736" y="517891"/>
          <a:ext cx="9030074" cy="4655744"/>
        </p:xfrm>
        <a:graphic>
          <a:graphicData uri="http://schemas.openxmlformats.org/drawingml/2006/table">
            <a:tbl>
              <a:tblPr/>
              <a:tblGrid>
                <a:gridCol w="25079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7268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0988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0677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Gift-box damaged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342900" indent="-34290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Operator at Packing carton station did not operate carefully during taking box from production line to carton lead to touch with strong force to nearly printer caused this defect.</a:t>
                      </a:r>
                    </a:p>
                    <a:p>
                      <a:pPr marL="342900" indent="-34290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Char char="Ø"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 He put this box to carton directly and not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check again lead to escape.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7620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Showed and re-trained operator at pack box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and Pack Carton 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station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indent="0" defTabSz="762000" eaLnBrk="0" hangingPunct="0">
                        <a:spcBef>
                          <a:spcPct val="20000"/>
                        </a:spcBef>
                        <a:buSzPct val="100000"/>
                        <a:buFont typeface="Wingdings" panose="05000000000000000000" pitchFamily="2" charset="2"/>
                        <a:buNone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l" defTabSz="7620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</a:p>
                    <a:p>
                      <a:pPr marL="285750" marR="0" lvl="0" indent="-285750" algn="l" defTabSz="7620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IPQC keep sample check and audit daily in production line. (IPQC depend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on Pack box and Pack carton SOP and Quality Alert to sample check)</a:t>
                      </a:r>
                      <a:endParaRPr lang="en-US" altLang="zh-TW" sz="11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PQE-Mien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Loi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IPQC-Tam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10 Jun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Gift-box damaged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1701340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843732"/>
              </p:ext>
            </p:extLst>
          </p:nvPr>
        </p:nvGraphicFramePr>
        <p:xfrm>
          <a:off x="5908040" y="3804709"/>
          <a:ext cx="981631" cy="828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08040" y="3804709"/>
                        <a:ext cx="981631" cy="8282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82880" y="2036153"/>
            <a:ext cx="2397760" cy="1143927"/>
            <a:chOff x="182880" y="2036153"/>
            <a:chExt cx="2397760" cy="114392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6"/>
            <a:srcRect l="32482"/>
            <a:stretch/>
          </p:blipFill>
          <p:spPr>
            <a:xfrm>
              <a:off x="182880" y="2036153"/>
              <a:ext cx="2397760" cy="954248"/>
            </a:xfrm>
            <a:prstGeom prst="rect">
              <a:avLst/>
            </a:prstGeom>
          </p:spPr>
        </p:pic>
        <p:sp>
          <p:nvSpPr>
            <p:cNvPr id="9" name="Rounded Rectangle 8"/>
            <p:cNvSpPr/>
            <p:nvPr/>
          </p:nvSpPr>
          <p:spPr>
            <a:xfrm>
              <a:off x="518160" y="2990401"/>
              <a:ext cx="1574800" cy="189679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rgbClr val="FF0000"/>
                  </a:solidFill>
                </a:rPr>
                <a:t>Gift-box be damaged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82880" y="3456909"/>
            <a:ext cx="2397760" cy="1051755"/>
            <a:chOff x="182880" y="3456909"/>
            <a:chExt cx="2397760" cy="105175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2880" y="3456909"/>
              <a:ext cx="2397760" cy="881410"/>
            </a:xfrm>
            <a:prstGeom prst="rect">
              <a:avLst/>
            </a:prstGeom>
          </p:spPr>
        </p:pic>
        <p:sp>
          <p:nvSpPr>
            <p:cNvPr id="10" name="Rounded Rectangle 9"/>
            <p:cNvSpPr/>
            <p:nvPr/>
          </p:nvSpPr>
          <p:spPr>
            <a:xfrm>
              <a:off x="518160" y="4338320"/>
              <a:ext cx="1838960" cy="170344"/>
            </a:xfrm>
            <a:prstGeom prst="round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Poor box folding method </a:t>
              </a:r>
            </a:p>
          </p:txBody>
        </p:sp>
      </p:grp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9064908"/>
              </p:ext>
            </p:extLst>
          </p:nvPr>
        </p:nvGraphicFramePr>
        <p:xfrm>
          <a:off x="4775200" y="175533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75200" y="175533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798892"/>
              </p:ext>
            </p:extLst>
          </p:nvPr>
        </p:nvGraphicFramePr>
        <p:xfrm>
          <a:off x="5908040" y="174175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8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908040" y="174175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751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9643086"/>
              </p:ext>
            </p:extLst>
          </p:nvPr>
        </p:nvGraphicFramePr>
        <p:xfrm>
          <a:off x="72736" y="517890"/>
          <a:ext cx="9030074" cy="4259645"/>
        </p:xfrm>
        <a:graphic>
          <a:graphicData uri="http://schemas.openxmlformats.org/drawingml/2006/table">
            <a:tbl>
              <a:tblPr/>
              <a:tblGrid>
                <a:gridCol w="1156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39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193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8475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74895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0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HDMI cable no output to TV.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b="1" kern="0" dirty="0" smtClean="0">
                          <a:latin typeface="+mn-lt"/>
                          <a:cs typeface="Calibri" pitchFamily="34" charset="0"/>
                        </a:rPr>
                        <a:t>FXC rechecked and confirmed the defect: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HDMI cable no output (# 1): 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Visual inspection and  X-Ray inspection no issue found.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 Use a </a:t>
                      </a:r>
                      <a:r>
                        <a:rPr lang="en-US" sz="1000" dirty="0" err="1" smtClean="0">
                          <a:latin typeface="+mn-lt"/>
                          <a:cs typeface="Calibri" panose="020F0502020204030204" pitchFamily="34" charset="0"/>
                        </a:rPr>
                        <a:t>Microtest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 CT - 8681 machine to check fount out it unstable (2 times fail and 1 times pass)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Plug HDMI cable on the OTT and TV (HDMI 2K and 4K ), it show unstable.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HDMI cable no output (# 2):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Visual inspection and  X-Ray inspection fund out HDMI PIN # 17 &amp; 19 damaged and PIN # 18 bent PIN.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Use a </a:t>
                      </a:r>
                      <a:r>
                        <a:rPr lang="en-US" sz="1000" dirty="0" err="1" smtClean="0">
                          <a:latin typeface="+mn-lt"/>
                          <a:cs typeface="Calibri" panose="020F0502020204030204" pitchFamily="34" charset="0"/>
                        </a:rPr>
                        <a:t>Micotest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 CT - 8681 machine to check fount out HDMI cable PIN #18 open issue.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This issue was from incoming material issue.</a:t>
                      </a:r>
                      <a:endParaRPr lang="en-US" sz="10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 IQC tighten</a:t>
                      </a:r>
                      <a:r>
                        <a:rPr lang="en-US" altLang="zh-TW" sz="1000" kern="0" baseline="0" dirty="0" smtClean="0">
                          <a:latin typeface="+mn-lt"/>
                          <a:cs typeface="Calibri" pitchFamily="34" charset="0"/>
                        </a:rPr>
                        <a:t> inspection from AQL 0.4 to AQL 0.25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1000" kern="0" baseline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SQE is responsible for inform and send the defect to vendor (18.June.2020) for further analysis and give out report of root cause and corrective action. (due date: 3 days after vendor receiving defects)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altLang="zh-TW" sz="1000" kern="0" dirty="0" smtClean="0">
                        <a:latin typeface="+mn-lt"/>
                        <a:cs typeface="Calibri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3 Jul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cable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output to TV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600030" y="2381594"/>
            <a:ext cx="2123440" cy="809124"/>
            <a:chOff x="1323975" y="130489"/>
            <a:chExt cx="5065580" cy="3010714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23975" y="130489"/>
              <a:ext cx="2209799" cy="3010714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2057399" y="1760081"/>
              <a:ext cx="581025" cy="5715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/>
            </a:p>
          </p:txBody>
        </p:sp>
        <p:sp>
          <p:nvSpPr>
            <p:cNvPr id="10" name="Rectangular Callout 9"/>
            <p:cNvSpPr/>
            <p:nvPr/>
          </p:nvSpPr>
          <p:spPr>
            <a:xfrm>
              <a:off x="3775387" y="797295"/>
              <a:ext cx="2614168" cy="1939094"/>
            </a:xfrm>
            <a:prstGeom prst="wedgeRectCallout">
              <a:avLst>
                <a:gd name="adj1" fmla="val -94311"/>
                <a:gd name="adj2" fmla="val 16327"/>
              </a:avLst>
            </a:prstGeom>
            <a:solidFill>
              <a:srgbClr val="FFFF00"/>
            </a:soli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HDMI PIN # 17 &amp; 19 damaged</a:t>
              </a:r>
              <a:r>
                <a:rPr lang="en-US" sz="900" baseline="0" dirty="0">
                  <a:solidFill>
                    <a:srgbClr val="FF0000"/>
                  </a:solidFill>
                  <a:latin typeface="+mn-lt"/>
                  <a:ea typeface="+mn-ea"/>
                  <a:cs typeface="+mn-cs"/>
                </a:rPr>
                <a:t> and PIN # 18 bent PIN</a:t>
              </a:r>
              <a:endParaRPr lang="en-US" sz="900" dirty="0">
                <a:solidFill>
                  <a:srgbClr val="FF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330960" y="3692246"/>
            <a:ext cx="3395898" cy="823819"/>
            <a:chOff x="0" y="0"/>
            <a:chExt cx="11257188" cy="337457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9527"/>
              <a:ext cx="3401786" cy="335154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06560" y="0"/>
              <a:ext cx="3157039" cy="3374572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55945" y="9527"/>
              <a:ext cx="4501243" cy="3358571"/>
            </a:xfrm>
            <a:prstGeom prst="rect">
              <a:avLst/>
            </a:prstGeom>
          </p:spPr>
        </p:pic>
      </p:grp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415627"/>
              </p:ext>
            </p:extLst>
          </p:nvPr>
        </p:nvGraphicFramePr>
        <p:xfrm>
          <a:off x="4380450" y="2438401"/>
          <a:ext cx="914400" cy="695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工作表" showAsIcon="1" r:id="rId9" imgW="914400" imgH="771480" progId="Excel.Sheet.12">
                  <p:embed/>
                </p:oleObj>
              </mc:Choice>
              <mc:Fallback>
                <p:oleObj name="工作表" showAsIcon="1" r:id="rId9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80450" y="2438401"/>
                        <a:ext cx="914400" cy="695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7"/>
          <p:cNvSpPr/>
          <p:nvPr/>
        </p:nvSpPr>
        <p:spPr>
          <a:xfrm>
            <a:off x="8641688" y="1471955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9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2044507"/>
              </p:ext>
            </p:extLst>
          </p:nvPr>
        </p:nvGraphicFramePr>
        <p:xfrm>
          <a:off x="72736" y="517891"/>
          <a:ext cx="9030074" cy="4318269"/>
        </p:xfrm>
        <a:graphic>
          <a:graphicData uri="http://schemas.openxmlformats.org/drawingml/2006/table">
            <a:tbl>
              <a:tblPr/>
              <a:tblGrid>
                <a:gridCol w="13191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185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781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2849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89775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2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Ethernet cable NG.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200" b="1" kern="0" dirty="0" smtClean="0">
                          <a:latin typeface="+mn-lt"/>
                          <a:cs typeface="Calibri" pitchFamily="34" charset="0"/>
                        </a:rPr>
                        <a:t>FXC rechecked and confirmed the defect: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Visual inspection and  X-Ray inspection no issue found.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Use a multi-meter to check impedance and connection no issue found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Plug Ethernet cable on the OTT and Computer, it show normally (Ping OTT connection to Computer normally)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2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NTF (Not True Fail)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1200" kern="0" dirty="0" smtClean="0">
                          <a:latin typeface="+mn-lt"/>
                          <a:cs typeface="Calibri" pitchFamily="34" charset="0"/>
                        </a:rPr>
                        <a:t> IQC tighten</a:t>
                      </a:r>
                      <a:r>
                        <a:rPr lang="en-US" altLang="zh-TW" sz="1200" kern="0" baseline="0" dirty="0" smtClean="0">
                          <a:latin typeface="+mn-lt"/>
                          <a:cs typeface="Calibri" pitchFamily="34" charset="0"/>
                        </a:rPr>
                        <a:t> inspection from AQL 0.4 to AQL 0.25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altLang="zh-TW" sz="1200" kern="0" dirty="0" smtClean="0">
                          <a:latin typeface="+mn-lt"/>
                          <a:cs typeface="Calibri" pitchFamily="34" charset="0"/>
                        </a:rPr>
                        <a:t> SQE is responsible for inform and send the defect to vendor (18.June.2020) for further analysis and give out report of root cause and corrective action. (due date: 3 days after vendor receiving defects) </a:t>
                      </a:r>
                      <a:endParaRPr lang="en-US" sz="1200" dirty="0" smtClean="0">
                        <a:solidFill>
                          <a:srgbClr val="FF0000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SQE-Mai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3 Jul 20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76748"/>
            <a:ext cx="8568952" cy="180457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NG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940561" y="1336985"/>
            <a:ext cx="1564640" cy="769349"/>
            <a:chOff x="0" y="0"/>
            <a:chExt cx="3815079" cy="3286122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400000">
              <a:off x="-710154" y="713515"/>
              <a:ext cx="3282761" cy="1862454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1274128" y="735647"/>
              <a:ext cx="3276597" cy="1805304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7639" y="3007478"/>
            <a:ext cx="2060761" cy="1433876"/>
          </a:xfrm>
          <a:prstGeom prst="rect">
            <a:avLst/>
          </a:prstGeom>
        </p:spPr>
      </p:pic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679966"/>
              </p:ext>
            </p:extLst>
          </p:nvPr>
        </p:nvGraphicFramePr>
        <p:xfrm>
          <a:off x="4043680" y="33386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工作表" showAsIcon="1" r:id="rId8" imgW="914400" imgH="771480" progId="Excel.Sheet.12">
                  <p:embed/>
                </p:oleObj>
              </mc:Choice>
              <mc:Fallback>
                <p:oleObj name="工作表" showAsIcon="1" r:id="rId8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043680" y="33386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Oval 7"/>
          <p:cNvSpPr/>
          <p:nvPr/>
        </p:nvSpPr>
        <p:spPr>
          <a:xfrm>
            <a:off x="8641688" y="1471955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26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12599</TotalTime>
  <Words>1438</Words>
  <Application>Microsoft Office PowerPoint</Application>
  <PresentationFormat>如螢幕大小 (16:9)</PresentationFormat>
  <Paragraphs>428</Paragraphs>
  <Slides>8</Slides>
  <Notes>6</Notes>
  <HiddenSlides>0</HiddenSlides>
  <MMClips>0</MMClips>
  <ScaleCrop>false</ScaleCrop>
  <HeadingPairs>
    <vt:vector size="8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8</vt:i4>
      </vt:variant>
    </vt:vector>
  </HeadingPairs>
  <TitlesOfParts>
    <vt:vector size="19" baseType="lpstr">
      <vt:lpstr>宋体</vt:lpstr>
      <vt:lpstr>新細明體</vt:lpstr>
      <vt:lpstr>標楷體</vt:lpstr>
      <vt:lpstr>Arial</vt:lpstr>
      <vt:lpstr>Calibri</vt:lpstr>
      <vt:lpstr>Times New Roman</vt:lpstr>
      <vt:lpstr>Wingdings</vt:lpstr>
      <vt:lpstr>2_Office 佈景主題</vt:lpstr>
      <vt:lpstr>Acrobat Document</vt:lpstr>
      <vt:lpstr>Adobe Acrobat Document</vt:lpstr>
      <vt:lpstr>工作表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1434</cp:revision>
  <dcterms:created xsi:type="dcterms:W3CDTF">2018-11-16T05:26:15Z</dcterms:created>
  <dcterms:modified xsi:type="dcterms:W3CDTF">2020-07-02T03:42:03Z</dcterms:modified>
</cp:coreProperties>
</file>